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9" r:id="rId6"/>
    <p:sldId id="270" r:id="rId7"/>
    <p:sldId id="261" r:id="rId8"/>
    <p:sldId id="262" r:id="rId9"/>
    <p:sldId id="263" r:id="rId10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85257" autoAdjust="0"/>
  </p:normalViewPr>
  <p:slideViewPr>
    <p:cSldViewPr>
      <p:cViewPr>
        <p:scale>
          <a:sx n="200" d="100"/>
          <a:sy n="200" d="100"/>
        </p:scale>
        <p:origin x="-864" y="68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5CE29-A7EF-4074-A14D-EC977AF3A79F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1FE34-FC74-4912-BBBB-5FC29FAB9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5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1FE34-FC74-4912-BBBB-5FC29FAB94A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98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1FE34-FC74-4912-BBBB-5FC29FAB94A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02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656" y="214283"/>
            <a:ext cx="6264696" cy="104534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ОЧЕРЕДНЫЕ ИЗМЕНЕНИЯ К  СП 16.13330.2017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«СТАЛЬНЫЕ КОНСТРУКЦИИ»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656" y="1115616"/>
            <a:ext cx="6311054" cy="788554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Изменения №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2 подготовлены коллективом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лаборатории металлических конструкций ЦНИИСК им. В.А.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Кучеренко АО «НИЦ «Строительство» под руководством доктора технических наук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Ведякова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Ивана Ивановича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при участии ООО «НИПИ» ЭРКОН» (доктора  технических   наук 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Григория Ивановича 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Белого);  ООО «ПО «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</a:rPr>
              <a:t>Энергожелезобетонинвест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» (начальника  сектора НТД НИЛКЭС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Константина Петровича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Романова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) и 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ООО «Фирма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</a:rPr>
              <a:t>Уникон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» (кандидата технических   наук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Виктора Васильевича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Катюшина) 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800" dirty="0"/>
          </a:p>
          <a:p>
            <a:pPr algn="l"/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b="1" dirty="0">
                <a:solidFill>
                  <a:srgbClr val="0070C0"/>
                </a:solidFill>
              </a:rPr>
              <a:t>В </a:t>
            </a:r>
            <a:r>
              <a:rPr lang="ru-RU" sz="1800" b="1" dirty="0" smtClean="0">
                <a:solidFill>
                  <a:srgbClr val="0070C0"/>
                </a:solidFill>
              </a:rPr>
              <a:t>состав  Изменений №2 вошли:</a:t>
            </a:r>
          </a:p>
          <a:p>
            <a:pPr algn="l"/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endParaRPr lang="ru-RU" sz="1800" b="1" dirty="0">
              <a:solidFill>
                <a:srgbClr val="0070C0"/>
              </a:solidFill>
            </a:endParaRPr>
          </a:p>
          <a:p>
            <a:pPr algn="l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. Уточнённая область применения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СП 16.</a:t>
            </a:r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2.Обновлённый список нормативных ссылок. </a:t>
            </a:r>
          </a:p>
          <a:p>
            <a:pPr algn="l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3. Уточнение  требований по проектированию и расчету сварных и фланцевых соединений.</a:t>
            </a:r>
          </a:p>
          <a:p>
            <a:pPr algn="l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4. Добавление новых конструкций, их сечений и параметров для расчета в таблицы 3, 7, 32, 38.</a:t>
            </a:r>
          </a:p>
          <a:p>
            <a:pPr algn="l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5.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Нормативные требования, соответствующие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практике проектирования и строительства опор воздушных линий электропередачи, открытых распределительных устройств и контактных сетей транспорта.</a:t>
            </a:r>
          </a:p>
          <a:p>
            <a:pPr algn="l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Уточнения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в части использования новых сталей в строительстве.</a:t>
            </a:r>
          </a:p>
          <a:p>
            <a:pPr algn="l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4. Дополнения, поясняющие изложенный текст.</a:t>
            </a:r>
          </a:p>
          <a:p>
            <a:pPr algn="l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5. Исключение опечаток, орфографических и стилистических неточностей. </a:t>
            </a:r>
          </a:p>
          <a:p>
            <a:pPr algn="just">
              <a:lnSpc>
                <a:spcPct val="170000"/>
              </a:lnSpc>
            </a:pP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70000"/>
              </a:lnSpc>
            </a:pP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2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413036"/>
              </p:ext>
            </p:extLst>
          </p:nvPr>
        </p:nvGraphicFramePr>
        <p:xfrm>
          <a:off x="332656" y="611560"/>
          <a:ext cx="6248181" cy="78937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50525"/>
                <a:gridCol w="2030614"/>
                <a:gridCol w="3267042"/>
              </a:tblGrid>
              <a:tr h="284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Место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расположения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Изменение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Следует читать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  <a:tr h="14207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 ОБЛАСТЬ ПРИМЕНЕНИЯ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0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1.2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Текст дополнен</a:t>
                      </a:r>
                      <a:endParaRPr lang="ru-RU" sz="900" b="1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 также специальных видов конструкций (например, предварительно напряженных, пространственных, висячих,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сталежелезобетонных, стальных тонкостенных из холодногнутых оцинкованных профилей и гофрированных листов с самонарезающими винтами</a:t>
                      </a:r>
                      <a:r>
                        <a:rPr lang="ru-RU" sz="9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),  следует соблюдать требования, </a:t>
                      </a:r>
                      <a:r>
                        <a:rPr lang="ru-RU" sz="900" dirty="0">
                          <a:effectLst/>
                        </a:rPr>
                        <a:t>предусмотренные соответствующими нормативными документами, в которых отражены особенности работы конструкций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  <a:tr h="14207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4 </a:t>
                      </a: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ОБЩИЕ ПОЛОЖЕНИЯ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4.1.2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Изложен в новой редакции</a:t>
                      </a: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4.1.2 Стальные конструкции открытых (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эксплуатируемых на открытом воздухе, то есть незащищённых от атмосферных воздействий</a:t>
                      </a:r>
                      <a:r>
                        <a:rPr lang="ru-RU" sz="900" dirty="0">
                          <a:effectLst/>
                        </a:rPr>
                        <a:t>) сооружений (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крановых эстакад, опор ЛЭП, опор трубопроводов и емкостей,  площадок  обслуживания, этажерок,  навесов и т.п.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) </a:t>
                      </a:r>
                      <a:r>
                        <a:rPr lang="ru-RU" sz="900" dirty="0">
                          <a:effectLst/>
                        </a:rPr>
                        <a:t>должны быть доступными для наблюдения, оценки технического состояния, выполнения профилактических и ремонтных работ и не должны задерживать влагу и затруднять проветривание.  Данные требования не распространяются на конструкции, замурованные в бетоне или в кирпичной кладке,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или другими способами, облицованные листовыми материалами и эксплуатируемые внутри отапливаемого здания.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Торцы конструкций из замкнутого профиля должны иметь заглушки, кроме элементов конструкций, подлежащих горячему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цинкованию</a:t>
                      </a: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.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  <a:tr h="247079"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4.2 Основные расчетные требования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0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4.2.6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Дополнен первым абзацем</a:t>
                      </a: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Несущая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способность и жесткость каркасов производственных зданий обеспечивается поперёк здания поперечными рамами, состоящими из колонн (стоек рамы) и ригелей в виде ферм или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сплошностенчатых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сечений (балок), а вдоль здания – элементами каркаса (подкрановыми конструкциями, подстропильными фермами, связями между колоннами и фермами, кровельными прогонами или рёбрами стальных кровельных панелей</a:t>
                      </a: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).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  <a:tr h="247079"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5 </a:t>
                      </a: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МАТЕРИАЛЫ ДЛЯ КОНСТРУКЦИЙ И СОЕДИНЕНИЙ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5.7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Понятие «высокопрочные болты» в первом абзаце конкретизировано</a:t>
                      </a: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Для </a:t>
                      </a:r>
                      <a:r>
                        <a:rPr lang="ru-RU" sz="900" dirty="0">
                          <a:effectLst/>
                        </a:rPr>
                        <a:t>фрикционных и фланцевых соединений следует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применять болты классов прочности 8.8, 10.9, 12.9, гайки и шайбы соответствующих классов</a:t>
                      </a: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, </a:t>
                      </a:r>
                      <a:r>
                        <a:rPr lang="ru-RU" sz="900" dirty="0">
                          <a:effectLst/>
                        </a:rPr>
                        <a:t>конструкцией и размерами, удовлетворяющими действующим стандартам.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  <a:tr h="247079"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6 </a:t>
                      </a: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РАСЧЕТНЫЕ ХАРАКТЕРИСТИКИ МАТЕРИАЛОВ И СОЕДИНЕНЙ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Таблица 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Дополнена строкой снизу с коэффициентом надежности по материалу  </a:t>
                      </a:r>
                      <a:r>
                        <a:rPr lang="en-US" sz="900" b="1" dirty="0">
                          <a:effectLst/>
                          <a:sym typeface="Symbol"/>
                        </a:rPr>
                        <a:t></a:t>
                      </a:r>
                      <a:r>
                        <a:rPr lang="en-US" sz="900" b="1" baseline="-25000" dirty="0">
                          <a:effectLst/>
                        </a:rPr>
                        <a:t>m</a:t>
                      </a:r>
                      <a:r>
                        <a:rPr lang="ru-RU" sz="900" b="1" dirty="0">
                          <a:effectLst/>
                        </a:rPr>
                        <a:t>=1,2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Для проката и труб, используемых в сооружениях класса КС-1 (ГОСТ 27751) с ограниченным сроком службы и пребыванием в них людей (шпунтовые ограждения котлованов, временные опоры и т.п</a:t>
                      </a: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.)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  <a:tr h="288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6.7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  <a:tc>
                  <a:txBody>
                    <a:bodyPr/>
                    <a:lstStyle/>
                    <a:p>
                      <a:pPr marR="28702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Пункт исключён </a:t>
                      </a:r>
                    </a:p>
                  </a:txBody>
                  <a:tcPr marL="41942" marR="4194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Определение расчетного сопротивления растяжению высокопрочных болтов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42" marR="4194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3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120031"/>
              </p:ext>
            </p:extLst>
          </p:nvPr>
        </p:nvGraphicFramePr>
        <p:xfrm>
          <a:off x="463183" y="573649"/>
          <a:ext cx="6172200" cy="4794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8967"/>
                <a:gridCol w="5233233"/>
              </a:tblGrid>
              <a:tr h="295350"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7</a:t>
                      </a:r>
                      <a:r>
                        <a:rPr lang="ru-RU" sz="900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РАСЧЁТ ЭЛЕМЕНТОВ СТАЛЬНЫХ КОНСТРУКЦИЙ ПРИ ЦЕНТРАЛЬНОМ РАСТЯЖЕНИИ И СЖАТИИ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7.1.3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Внесены уточнения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76672" y="1259632"/>
            <a:ext cx="1152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Таблица 7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46474"/>
              </p:ext>
            </p:extLst>
          </p:nvPr>
        </p:nvGraphicFramePr>
        <p:xfrm>
          <a:off x="548680" y="1575298"/>
          <a:ext cx="5831100" cy="4465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964"/>
                <a:gridCol w="3737769"/>
                <a:gridCol w="643756"/>
                <a:gridCol w="638611"/>
              </a:tblGrid>
              <a:tr h="3611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Тип</a:t>
                      </a:r>
                      <a:r>
                        <a:rPr lang="ru-RU" sz="900" dirty="0">
                          <a:effectLst/>
                        </a:rPr>
                        <a:t>  </a:t>
                      </a:r>
                      <a:r>
                        <a:rPr lang="en-US" sz="900" dirty="0" err="1">
                          <a:effectLst/>
                        </a:rPr>
                        <a:t>сечения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Значение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коэффициента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обозначение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форма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Symbol"/>
                        </a:rPr>
                        <a:t>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Symbol"/>
                        </a:rPr>
                        <a:t>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126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0,06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785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0,04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0,09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891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596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0,04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0,14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08112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 р и м е ч а н и я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 Значения коэффициентов для прокатных </a:t>
                      </a:r>
                      <a:r>
                        <a:rPr lang="ru-RU" sz="1000" dirty="0" err="1">
                          <a:effectLst/>
                        </a:rPr>
                        <a:t>двутавров</a:t>
                      </a:r>
                      <a:r>
                        <a:rPr lang="ru-RU" sz="1000" dirty="0">
                          <a:effectLst/>
                        </a:rPr>
                        <a:t> высотой свыше 500 мм при расчете на устойчивость в плоскости стенки следует принимать по типу сечения  </a:t>
                      </a:r>
                      <a:r>
                        <a:rPr lang="en-US" sz="1000" dirty="0">
                          <a:effectLst/>
                        </a:rPr>
                        <a:t>a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  </a:t>
                      </a:r>
                      <a:r>
                        <a:rPr lang="ru-RU" sz="1000" dirty="0">
                          <a:effectLst/>
                          <a:highlight>
                            <a:srgbClr val="00FFFF"/>
                          </a:highlight>
                        </a:rPr>
                        <a:t>На рисунках настоящей таблицы оси «х– х» и «</a:t>
                      </a:r>
                      <a:r>
                        <a:rPr lang="en-US" sz="1000" dirty="0">
                          <a:effectLst/>
                          <a:highlight>
                            <a:srgbClr val="00FFFF"/>
                          </a:highlight>
                        </a:rPr>
                        <a:t>y</a:t>
                      </a:r>
                      <a:r>
                        <a:rPr lang="ru-RU" sz="1000" dirty="0">
                          <a:effectLst/>
                          <a:highlight>
                            <a:srgbClr val="00FFFF"/>
                          </a:highlight>
                        </a:rPr>
                        <a:t>– </a:t>
                      </a:r>
                      <a:r>
                        <a:rPr lang="en-US" sz="1000" dirty="0">
                          <a:effectLst/>
                          <a:highlight>
                            <a:srgbClr val="00FFFF"/>
                          </a:highlight>
                        </a:rPr>
                        <a:t>y</a:t>
                      </a:r>
                      <a:r>
                        <a:rPr lang="ru-RU" sz="1000" dirty="0">
                          <a:effectLst/>
                          <a:highlight>
                            <a:srgbClr val="00FFFF"/>
                          </a:highlight>
                        </a:rPr>
                        <a:t>» обозначены в сечениях, нормально к  которым располагается расчетная плоскость для определения </a:t>
                      </a:r>
                      <a:r>
                        <a:rPr lang="ru-RU" sz="1000" dirty="0">
                          <a:effectLst/>
                          <a:highlight>
                            <a:srgbClr val="00FFFF"/>
                          </a:highlight>
                          <a:sym typeface="Symbol"/>
                        </a:rPr>
                        <a:t></a:t>
                      </a:r>
                      <a:r>
                        <a:rPr lang="ru-RU" sz="1000" dirty="0">
                          <a:effectLst/>
                          <a:highlight>
                            <a:srgbClr val="00FFFF"/>
                          </a:highlight>
                        </a:rPr>
                        <a:t>  по формуле (8); в остальных сечениях коэффициенты не зависят от расчетной плоскости.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4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7" t="30946" r="34863" b="43752"/>
          <a:stretch>
            <a:fillRect/>
          </a:stretch>
        </p:blipFill>
        <p:spPr bwMode="auto">
          <a:xfrm>
            <a:off x="2255738" y="2195736"/>
            <a:ext cx="186690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Рисунок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178" y="2987824"/>
            <a:ext cx="2382248" cy="113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9" b="6732"/>
          <a:stretch>
            <a:fillRect/>
          </a:stretch>
        </p:blipFill>
        <p:spPr bwMode="auto">
          <a:xfrm>
            <a:off x="1972937" y="4211960"/>
            <a:ext cx="2688729" cy="79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450411"/>
              </p:ext>
            </p:extLst>
          </p:nvPr>
        </p:nvGraphicFramePr>
        <p:xfrm>
          <a:off x="332656" y="6156176"/>
          <a:ext cx="6172200" cy="3544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8967"/>
                <a:gridCol w="2005919"/>
                <a:gridCol w="3227314"/>
              </a:tblGrid>
              <a:tr h="35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7.3.8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10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Внесены уточнения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882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 текст пункта 7.3.10, в  головку таблицы  10 и в Примечание к таблице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917150"/>
                  </p:ext>
                </p:extLst>
              </p:nvPr>
            </p:nvGraphicFramePr>
            <p:xfrm>
              <a:off x="332656" y="6588224"/>
              <a:ext cx="6120679" cy="43204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567816"/>
                    <a:gridCol w="3552863"/>
                  </a:tblGrid>
                  <a:tr h="43204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Сечение</a:t>
                          </a:r>
                          <a:endParaRPr lang="ru-RU" sz="10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Предельная условная гибкость </a:t>
                          </a:r>
                          <a:r>
                            <a:rPr lang="ru-RU" sz="1000" dirty="0">
                              <a:solidFill>
                                <a:srgbClr val="C00000"/>
                              </a:solidFill>
                              <a:effectLst/>
                              <a:highlight>
                                <a:srgbClr val="00FFFF"/>
                              </a:highlight>
                            </a:rPr>
                            <a:t>свеса пояса (полки</a:t>
                          </a:r>
                          <a:r>
                            <a:rPr lang="ru-RU" sz="1000" dirty="0">
                              <a:effectLst/>
                              <a:highlight>
                                <a:srgbClr val="00FFFF"/>
                              </a:highlight>
                            </a:rPr>
                            <a:t>)</a:t>
                          </a:r>
                          <a:r>
                            <a:rPr lang="ru-RU" sz="1000" dirty="0">
                              <a:effectLst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sz="1000" i="1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ru-RU" sz="100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000" baseline="-25000" dirty="0" err="1">
                              <a:effectLst/>
                            </a:rPr>
                            <a:t>uf</a:t>
                          </a:r>
                          <a:r>
                            <a:rPr lang="en-US" sz="1000" baseline="-25000" dirty="0">
                              <a:effectLst/>
                            </a:rPr>
                            <a:t> </a:t>
                          </a:r>
                          <a:r>
                            <a:rPr lang="ru-RU" sz="1000" dirty="0">
                              <a:effectLst/>
                            </a:rPr>
                            <a:t>при  условной гибкости элемента 0,8 </a:t>
                          </a:r>
                          <a:r>
                            <a:rPr lang="ru-RU" sz="1000" dirty="0">
                              <a:effectLst/>
                              <a:sym typeface="Symbol"/>
                            </a:rPr>
                            <a:t></a:t>
                          </a:r>
                          <a:r>
                            <a:rPr lang="ru-RU" sz="10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sz="1000" i="1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ru-RU" sz="100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  <m:r>
                                    <a:rPr lang="ru-RU" sz="1000"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sz="1000" dirty="0">
                              <a:effectLst/>
                              <a:sym typeface="Symbol"/>
                            </a:rPr>
                            <a:t></a:t>
                          </a:r>
                          <a:r>
                            <a:rPr lang="ru-RU" sz="1000" dirty="0">
                              <a:effectLst/>
                            </a:rPr>
                            <a:t> 4</a:t>
                          </a:r>
                          <a:endParaRPr lang="ru-RU" sz="1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917150"/>
                  </p:ext>
                </p:extLst>
              </p:nvPr>
            </p:nvGraphicFramePr>
            <p:xfrm>
              <a:off x="332656" y="6588224"/>
              <a:ext cx="6120679" cy="43204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567816"/>
                    <a:gridCol w="3552863"/>
                  </a:tblGrid>
                  <a:tr h="43204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Сечение</a:t>
                          </a:r>
                          <a:endParaRPr lang="ru-RU" sz="10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6"/>
                          <a:stretch>
                            <a:fillRect l="-72384" t="-1408" b="-422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3219955"/>
                  </p:ext>
                </p:extLst>
              </p:nvPr>
            </p:nvGraphicFramePr>
            <p:xfrm>
              <a:off x="332656" y="7164288"/>
              <a:ext cx="6120680" cy="50405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20680"/>
                  </a:tblGrid>
                  <a:tr h="50405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 П р и м е ч а н и е –  Для </a:t>
                          </a:r>
                          <a:r>
                            <a:rPr lang="ru-RU" sz="1000" dirty="0">
                              <a:solidFill>
                                <a:srgbClr val="C00000"/>
                              </a:solidFill>
                              <a:effectLst/>
                              <a:highlight>
                                <a:srgbClr val="00FFFF"/>
                              </a:highlight>
                            </a:rPr>
                            <a:t>свесов пояса (полки), окаймленных рёбрами,</a:t>
                          </a:r>
                          <a:r>
                            <a:rPr lang="ru-RU" sz="1000" dirty="0">
                              <a:solidFill>
                                <a:srgbClr val="C00000"/>
                              </a:solidFill>
                              <a:effectLst/>
                            </a:rPr>
                            <a:t> </a:t>
                          </a:r>
                          <a:r>
                            <a:rPr lang="ru-RU" sz="1000" dirty="0">
                              <a:effectLst/>
                            </a:rPr>
                            <a:t>предельные значения условной гибкости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sz="1000" i="1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ru-RU" sz="1000">
                                      <a:effectLst/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000" baseline="-25000" dirty="0" err="1">
                              <a:effectLst/>
                            </a:rPr>
                            <a:t>uf</a:t>
                          </a:r>
                          <a:r>
                            <a:rPr lang="ru-RU" sz="1000" dirty="0">
                              <a:effectLst/>
                            </a:rPr>
                            <a:t>, вычисленные по формулам (37) и (38), следует  умножать на коэффициент 1,5,  а по формуле (39) – на 1,6.</a:t>
                          </a:r>
                          <a:endParaRPr lang="ru-RU" sz="1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3219955"/>
                  </p:ext>
                </p:extLst>
              </p:nvPr>
            </p:nvGraphicFramePr>
            <p:xfrm>
              <a:off x="332656" y="7164288"/>
              <a:ext cx="6120680" cy="50405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20680"/>
                  </a:tblGrid>
                  <a:tr h="50405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7"/>
                          <a:stretch>
                            <a:fillRect l="-100" t="-2410" b="-1084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156705"/>
              </p:ext>
            </p:extLst>
          </p:nvPr>
        </p:nvGraphicFramePr>
        <p:xfrm>
          <a:off x="332656" y="7812360"/>
          <a:ext cx="6172200" cy="716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8967"/>
                <a:gridCol w="2005919"/>
                <a:gridCol w="3227314"/>
              </a:tblGrid>
              <a:tr h="169826">
                <a:tc gridSpan="3">
                  <a:txBody>
                    <a:bodyPr/>
                    <a:lstStyle/>
                    <a:p>
                      <a:pPr marL="25400" marR="2870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10.4 Предельные гибкости элементов</a:t>
                      </a:r>
                      <a:endParaRPr lang="ru-RU" sz="1700" i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4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</a:t>
                      </a:r>
                      <a:r>
                        <a:rPr lang="ru-RU" sz="1000" dirty="0">
                          <a:effectLst/>
                        </a:rPr>
                        <a:t> 32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Пункт 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rgbClr val="C00000"/>
                          </a:solidFill>
                          <a:effectLst/>
                        </a:rPr>
                        <a:t>Дополнен</a:t>
                      </a:r>
                      <a:endParaRPr lang="ru-RU" sz="1000" i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87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Вспомогательные колонны … (ниже балок крановых путей),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балки и прогоны, с учетом работы  на сжатие</a:t>
                      </a:r>
                      <a:r>
                        <a:rPr lang="ru-RU" sz="800" dirty="0">
                          <a:solidFill>
                            <a:srgbClr val="C00000"/>
                          </a:solidFill>
                          <a:effectLst/>
                        </a:rPr>
                        <a:t>                                               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203878"/>
              </p:ext>
            </p:extLst>
          </p:nvPr>
        </p:nvGraphicFramePr>
        <p:xfrm>
          <a:off x="476671" y="548844"/>
          <a:ext cx="6100193" cy="21984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8013"/>
                <a:gridCol w="1982517"/>
                <a:gridCol w="3189663"/>
              </a:tblGrid>
              <a:tr h="16911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13</a:t>
                      </a: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 </a:t>
                      </a: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ПРОЕКТИРОВАНИЕ СТАЛЬНЫХ КОНСТРУКЦИЙ С УЧЕТОМ РЕДОТВРАЩЕНИЯ ХРУПКОГО РАЗРУШЕНИЯ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13.5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marR="287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Уточнены факторы риска</a:t>
                      </a:r>
                    </a:p>
                    <a:p>
                      <a:pPr marR="287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«ψ</a:t>
                      </a:r>
                      <a:r>
                        <a:rPr lang="en-US" sz="900" baseline="-25000" dirty="0">
                          <a:effectLst/>
                        </a:rPr>
                        <a:t>z</a:t>
                      </a:r>
                      <a:r>
                        <a:rPr lang="ru-RU" sz="900" baseline="-25000" dirty="0">
                          <a:effectLst/>
                        </a:rPr>
                        <a:t>н</a:t>
                      </a:r>
                      <a:r>
                        <a:rPr lang="ru-RU" sz="900" dirty="0">
                          <a:effectLst/>
                        </a:rPr>
                        <a:t> =15,  ψ</a:t>
                      </a:r>
                      <a:r>
                        <a:rPr lang="en-US" sz="900" baseline="-25000" dirty="0">
                          <a:effectLst/>
                        </a:rPr>
                        <a:t>z</a:t>
                      </a:r>
                      <a:r>
                        <a:rPr lang="ru-RU" sz="900" baseline="-25000" dirty="0">
                          <a:effectLst/>
                        </a:rPr>
                        <a:t>н</a:t>
                      </a:r>
                      <a:r>
                        <a:rPr lang="ru-RU" sz="900" dirty="0">
                          <a:effectLst/>
                        </a:rPr>
                        <a:t> =25, ψ</a:t>
                      </a:r>
                      <a:r>
                        <a:rPr lang="en-US" sz="900" baseline="-25000" dirty="0">
                          <a:effectLst/>
                        </a:rPr>
                        <a:t>z</a:t>
                      </a:r>
                      <a:r>
                        <a:rPr lang="ru-RU" sz="900" baseline="-25000" dirty="0">
                          <a:effectLst/>
                        </a:rPr>
                        <a:t>н</a:t>
                      </a:r>
                      <a:r>
                        <a:rPr lang="ru-RU" sz="900" dirty="0">
                          <a:effectLst/>
                        </a:rPr>
                        <a:t> =35 соответственно для групп качества проката </a:t>
                      </a:r>
                      <a:r>
                        <a:rPr lang="en-US" sz="900" dirty="0">
                          <a:effectLst/>
                        </a:rPr>
                        <a:t>Z</a:t>
                      </a:r>
                      <a:r>
                        <a:rPr lang="ru-RU" sz="900" dirty="0">
                          <a:effectLst/>
                        </a:rPr>
                        <a:t>15, </a:t>
                      </a:r>
                      <a:r>
                        <a:rPr lang="en-US" sz="900" dirty="0">
                          <a:effectLst/>
                        </a:rPr>
                        <a:t>Z</a:t>
                      </a:r>
                      <a:r>
                        <a:rPr lang="ru-RU" sz="900" dirty="0">
                          <a:effectLst/>
                        </a:rPr>
                        <a:t>25, </a:t>
                      </a:r>
                      <a:r>
                        <a:rPr lang="en-US" sz="900" dirty="0">
                          <a:effectLst/>
                        </a:rPr>
                        <a:t>Z</a:t>
                      </a:r>
                      <a:r>
                        <a:rPr lang="ru-RU" sz="900" dirty="0">
                          <a:effectLst/>
                        </a:rPr>
                        <a:t>35. При этом прокат по 13.3 должен удовлетворять: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для конструкций группы 1 по приложению В (для сооружений класса КС-3 по ГОСТ 27751), а также для фланцевых соединений по 15.9.10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и в случае, когда усилие нормально к поверхности листа, – требованиям группы качества 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Z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35</a:t>
                      </a:r>
                      <a:r>
                        <a:rPr lang="ru-RU" sz="900" dirty="0">
                          <a:effectLst/>
                        </a:rPr>
                        <a:t>; для других конструкций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групп  1, 2, 3  по приложению В (для сооружений класса КС-2 по ГОСТ 27751</a:t>
                      </a: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)</a:t>
                      </a:r>
                      <a:r>
                        <a:rPr lang="ru-RU" sz="900" dirty="0">
                          <a:effectLst/>
                        </a:rPr>
                        <a:t> – требованиям группы качества 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Z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25</a:t>
                      </a:r>
                      <a:r>
                        <a:rPr lang="ru-RU" sz="900" dirty="0">
                          <a:effectLst/>
                        </a:rPr>
                        <a:t>; для конструкций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группы 4 по приложению В (для сооружений класса КС-1 по ГОСТ 27751</a:t>
                      </a: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)</a:t>
                      </a:r>
                      <a:r>
                        <a:rPr lang="ru-RU" sz="900" dirty="0">
                          <a:effectLst/>
                        </a:rPr>
                        <a:t>   –  требованиям группы качества 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Z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15</a:t>
                      </a:r>
                      <a:r>
                        <a:rPr lang="ru-RU" sz="900" dirty="0">
                          <a:effectLst/>
                        </a:rPr>
                        <a:t>.».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268192"/>
              </p:ext>
            </p:extLst>
          </p:nvPr>
        </p:nvGraphicFramePr>
        <p:xfrm>
          <a:off x="476672" y="2771801"/>
          <a:ext cx="6100192" cy="3700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8013"/>
                <a:gridCol w="5172179"/>
              </a:tblGrid>
              <a:tr h="14776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14 ПРОЕКТИРОВАНИЕ СОЕДИНЕНИЙ СТАЛЬНЫХ КОНСТРУКЦИЙ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</a:t>
                      </a:r>
                      <a:r>
                        <a:rPr lang="ru-RU" sz="900" dirty="0" smtClean="0">
                          <a:effectLst/>
                        </a:rPr>
                        <a:t>14.1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Изложена  в новой редакции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04664" y="3131840"/>
            <a:ext cx="1152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Таблица 3</a:t>
            </a:r>
            <a:r>
              <a:rPr lang="ru-RU" sz="1400" dirty="0" smtClean="0"/>
              <a:t>8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229081"/>
              </p:ext>
            </p:extLst>
          </p:nvPr>
        </p:nvGraphicFramePr>
        <p:xfrm>
          <a:off x="476672" y="3439617"/>
          <a:ext cx="5989306" cy="3652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6803"/>
                <a:gridCol w="1401559"/>
                <a:gridCol w="489601"/>
                <a:gridCol w="562135"/>
                <a:gridCol w="562135"/>
                <a:gridCol w="535691"/>
                <a:gridCol w="535691"/>
                <a:gridCol w="535691"/>
              </a:tblGrid>
              <a:tr h="3190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Тип соединения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Вид сварки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Минимальный катет шва </a:t>
                      </a:r>
                      <a:r>
                        <a:rPr lang="en-US" sz="900">
                          <a:effectLst/>
                        </a:rPr>
                        <a:t>k</a:t>
                      </a:r>
                      <a:r>
                        <a:rPr lang="en-US" sz="900" baseline="-25000">
                          <a:effectLst/>
                        </a:rPr>
                        <a:t>f</a:t>
                      </a:r>
                      <a:r>
                        <a:rPr lang="ru-RU" sz="900">
                          <a:effectLst/>
                        </a:rPr>
                        <a:t>, мм, при толщине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более толстого из свариваемых элементов Т*, мм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4–5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6–10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11–16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17–22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23–32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33–40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03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Тавровое с двусторонними угловыми швами; нахлесточное 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угловое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Ручная дуговая,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автоматическая и механизированная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Угловое и тавровое с односторонними угловыми швами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452485"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      </a:t>
                      </a:r>
                      <a:r>
                        <a:rPr lang="ru-RU" sz="1000" dirty="0">
                          <a:effectLst/>
                        </a:rPr>
                        <a:t>*  – при условии </a:t>
                      </a:r>
                      <a:r>
                        <a:rPr lang="en-US" sz="1000" dirty="0">
                          <a:effectLst/>
                        </a:rPr>
                        <a:t>t</a:t>
                      </a:r>
                      <a:r>
                        <a:rPr lang="ru-RU" sz="1000" dirty="0">
                          <a:effectLst/>
                        </a:rPr>
                        <a:t> ≥ 0,6</a:t>
                      </a:r>
                      <a:r>
                        <a:rPr lang="en-US" sz="1000" dirty="0">
                          <a:effectLst/>
                        </a:rPr>
                        <a:t>T</a:t>
                      </a:r>
                      <a:r>
                        <a:rPr lang="ru-RU" sz="1000" dirty="0">
                          <a:effectLst/>
                        </a:rPr>
                        <a:t>, где </a:t>
                      </a:r>
                      <a:r>
                        <a:rPr lang="en-US" sz="1000" dirty="0">
                          <a:effectLst/>
                        </a:rPr>
                        <a:t>t</a:t>
                      </a:r>
                      <a:r>
                        <a:rPr lang="ru-RU" sz="1000" dirty="0">
                          <a:effectLst/>
                        </a:rPr>
                        <a:t> – толщина более тонкого из свариваемых элементов.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П р и м е ч а н и 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     1 В конструкциях из стали с пределом текучести свыше 590 Н/мм</a:t>
                      </a:r>
                      <a:r>
                        <a:rPr lang="ru-RU" sz="1000" baseline="30000" dirty="0">
                          <a:effectLst/>
                        </a:rPr>
                        <a:t>2 </a:t>
                      </a:r>
                      <a:r>
                        <a:rPr lang="ru-RU" sz="1000" dirty="0">
                          <a:effectLst/>
                        </a:rPr>
                        <a:t>минимальный катет швов следует принимать по технологическим регламентам на изготовление.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     2  </a:t>
                      </a:r>
                      <a:r>
                        <a:rPr lang="ru-RU" sz="1000" spc="-30" dirty="0">
                          <a:effectLst/>
                        </a:rPr>
                        <a:t>Для всех сталей при толщине элементов более 40 мм минимальный катет сварного шва </a:t>
                      </a:r>
                      <a:r>
                        <a:rPr lang="en-US" sz="1000" dirty="0" err="1">
                          <a:effectLst/>
                        </a:rPr>
                        <a:t>k</a:t>
                      </a:r>
                      <a:r>
                        <a:rPr lang="en-US" sz="1000" baseline="-25000" dirty="0" err="1">
                          <a:effectLst/>
                        </a:rPr>
                        <a:t>f</a:t>
                      </a:r>
                      <a:r>
                        <a:rPr lang="ru-RU" sz="1000" spc="-30" dirty="0">
                          <a:effectLst/>
                        </a:rPr>
                        <a:t> следует принимать по расчету.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     3 При толщине более тонкого из свариваемых элементов </a:t>
                      </a:r>
                      <a:r>
                        <a:rPr lang="en-US" sz="1000" dirty="0">
                          <a:effectLst/>
                        </a:rPr>
                        <a:t>t </a:t>
                      </a:r>
                      <a:r>
                        <a:rPr lang="ru-RU" sz="1000" dirty="0">
                          <a:effectLst/>
                        </a:rPr>
                        <a:t>≤ 0,6</a:t>
                      </a:r>
                      <a:r>
                        <a:rPr lang="en-US" sz="1000" dirty="0">
                          <a:effectLst/>
                        </a:rPr>
                        <a:t>T</a:t>
                      </a:r>
                      <a:r>
                        <a:rPr lang="ru-RU" sz="1000" spc="-30" dirty="0">
                          <a:effectLst/>
                        </a:rPr>
                        <a:t>, минимальный катет сварного шва </a:t>
                      </a:r>
                      <a:r>
                        <a:rPr lang="en-US" sz="1000" dirty="0" err="1">
                          <a:effectLst/>
                        </a:rPr>
                        <a:t>k</a:t>
                      </a:r>
                      <a:r>
                        <a:rPr lang="en-US" sz="1000" baseline="-25000" dirty="0" err="1">
                          <a:effectLst/>
                        </a:rPr>
                        <a:t>f</a:t>
                      </a:r>
                      <a:r>
                        <a:rPr lang="ru-RU" sz="1000" spc="-30" dirty="0">
                          <a:effectLst/>
                        </a:rPr>
                        <a:t>  следует принимать по расчету, но не более 1,2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en-US" sz="1000" dirty="0">
                          <a:effectLst/>
                        </a:rPr>
                        <a:t>t</a:t>
                      </a:r>
                      <a:r>
                        <a:rPr lang="ru-RU" sz="1000" spc="-30" dirty="0">
                          <a:effectLst/>
                        </a:rPr>
                        <a:t>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422290"/>
              </p:ext>
            </p:extLst>
          </p:nvPr>
        </p:nvGraphicFramePr>
        <p:xfrm>
          <a:off x="476671" y="7270568"/>
          <a:ext cx="5989307" cy="12618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1144"/>
                <a:gridCol w="1946480"/>
                <a:gridCol w="3131683"/>
              </a:tblGrid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14.1.8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Изложен  в новой редакции 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 14.1.8 Для  угловых швов, размеры которых установлены в соответствии с расчетом,  следует  применять сварочные материалы, удовлетворяющие условиям: </a:t>
                      </a:r>
                    </a:p>
                    <a:p>
                      <a:pPr indent="2012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wf</a:t>
                      </a:r>
                      <a:r>
                        <a:rPr lang="ru-RU" sz="900" baseline="-25000" dirty="0">
                          <a:effectLst/>
                        </a:rPr>
                        <a:t>  </a:t>
                      </a:r>
                      <a:r>
                        <a:rPr lang="ru-RU" sz="900" dirty="0">
                          <a:effectLst/>
                        </a:rPr>
                        <a:t>&gt; </a:t>
                      </a: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wz</a:t>
                      </a:r>
                      <a:r>
                        <a:rPr lang="ru-RU" sz="900" dirty="0">
                          <a:effectLst/>
                        </a:rPr>
                        <a:t>  – при механизированной сварке; </a:t>
                      </a:r>
                    </a:p>
                    <a:p>
                      <a:pPr indent="2012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1,1 </a:t>
                      </a: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wz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  <a:sym typeface="Symbol"/>
                        </a:rPr>
                        <a:t>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wf</a:t>
                      </a:r>
                      <a:r>
                        <a:rPr lang="ru-RU" sz="900" baseline="-25000" dirty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  <a:sym typeface="Symbol"/>
                        </a:rPr>
                        <a:t>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wz</a:t>
                      </a:r>
                      <a:r>
                        <a:rPr lang="ru-RU" sz="900" dirty="0" err="1">
                          <a:effectLst/>
                          <a:sym typeface="Symbol"/>
                        </a:rPr>
                        <a:t></a:t>
                      </a:r>
                      <a:r>
                        <a:rPr lang="ru-RU" sz="900" baseline="-25000" dirty="0" err="1">
                          <a:effectLst/>
                        </a:rPr>
                        <a:t>z</a:t>
                      </a:r>
                      <a:r>
                        <a:rPr lang="ru-RU" sz="900" baseline="-25000" dirty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/ </a:t>
                      </a:r>
                      <a:r>
                        <a:rPr lang="ru-RU" sz="900" dirty="0">
                          <a:effectLst/>
                          <a:sym typeface="Symbol"/>
                        </a:rPr>
                        <a:t></a:t>
                      </a:r>
                      <a:r>
                        <a:rPr lang="ru-RU" sz="900" baseline="-25000" dirty="0">
                          <a:effectLst/>
                        </a:rPr>
                        <a:t>f</a:t>
                      </a:r>
                      <a:r>
                        <a:rPr lang="ru-RU" sz="900" dirty="0">
                          <a:effectLst/>
                        </a:rPr>
                        <a:t>  – при ручной сварке;</a:t>
                      </a:r>
                    </a:p>
                    <a:p>
                      <a:pPr indent="2012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wz</a:t>
                      </a:r>
                      <a:r>
                        <a:rPr lang="ru-RU" sz="900" dirty="0">
                          <a:effectLst/>
                        </a:rPr>
                        <a:t> &lt; </a:t>
                      </a: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wf</a:t>
                      </a:r>
                      <a:r>
                        <a:rPr lang="ru-RU" sz="900" dirty="0">
                          <a:effectLst/>
                        </a:rPr>
                        <a:t> &lt; </a:t>
                      </a:r>
                      <a:r>
                        <a:rPr lang="ru-RU" sz="900" dirty="0" err="1">
                          <a:effectLst/>
                        </a:rPr>
                        <a:t>R</a:t>
                      </a:r>
                      <a:r>
                        <a:rPr lang="ru-RU" sz="900" baseline="-25000" dirty="0" err="1">
                          <a:effectLst/>
                        </a:rPr>
                        <a:t>wz</a:t>
                      </a:r>
                      <a:r>
                        <a:rPr lang="ru-RU" sz="900" dirty="0" err="1">
                          <a:effectLst/>
                          <a:sym typeface="Symbol"/>
                        </a:rPr>
                        <a:t></a:t>
                      </a:r>
                      <a:r>
                        <a:rPr lang="ru-RU" sz="900" baseline="-25000" dirty="0" err="1">
                          <a:effectLst/>
                        </a:rPr>
                        <a:t>z</a:t>
                      </a:r>
                      <a:r>
                        <a:rPr lang="ru-RU" sz="900" dirty="0">
                          <a:effectLst/>
                        </a:rPr>
                        <a:t> / </a:t>
                      </a:r>
                      <a:r>
                        <a:rPr lang="ru-RU" sz="900" dirty="0">
                          <a:effectLst/>
                          <a:sym typeface="Symbol"/>
                        </a:rPr>
                        <a:t></a:t>
                      </a:r>
                      <a:r>
                        <a:rPr lang="ru-RU" sz="900" baseline="-25000" dirty="0">
                          <a:effectLst/>
                        </a:rPr>
                        <a:t>f  </a:t>
                      </a:r>
                      <a:r>
                        <a:rPr lang="ru-RU" sz="900" dirty="0">
                          <a:effectLst/>
                        </a:rPr>
                        <a:t>– при автоматизированной сварке.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</a:t>
                      </a:r>
                      <a:r>
                        <a:rPr lang="ru-RU" sz="900" dirty="0">
                          <a:effectLst/>
                          <a:sym typeface="Symbol"/>
                        </a:rPr>
                        <a:t></a:t>
                      </a:r>
                      <a:r>
                        <a:rPr lang="ru-RU" sz="900" baseline="-25000" dirty="0">
                          <a:effectLst/>
                        </a:rPr>
                        <a:t>f</a:t>
                      </a:r>
                      <a:r>
                        <a:rPr lang="ru-RU" sz="900" dirty="0">
                          <a:effectLst/>
                        </a:rPr>
                        <a:t>  и  </a:t>
                      </a:r>
                      <a:r>
                        <a:rPr lang="ru-RU" sz="900" dirty="0">
                          <a:effectLst/>
                          <a:sym typeface="Symbol"/>
                        </a:rPr>
                        <a:t></a:t>
                      </a:r>
                      <a:r>
                        <a:rPr lang="ru-RU" sz="900" baseline="-25000" dirty="0">
                          <a:effectLst/>
                        </a:rPr>
                        <a:t>z</a:t>
                      </a:r>
                      <a:r>
                        <a:rPr lang="ru-RU" sz="900" dirty="0">
                          <a:effectLst/>
                        </a:rPr>
                        <a:t>  –  коэффициенты, зависящие от технологии сварки и катета шва и определяемые по таблице 39).».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5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193388"/>
              </p:ext>
            </p:extLst>
          </p:nvPr>
        </p:nvGraphicFramePr>
        <p:xfrm>
          <a:off x="188641" y="467544"/>
          <a:ext cx="6552729" cy="30243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08111"/>
                <a:gridCol w="2088232"/>
                <a:gridCol w="3456386"/>
              </a:tblGrid>
              <a:tr h="17043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15 ТРЕБОВАНИЯ ПО ПРОЕКТИРОВАНИЮ ЗДАНИЙ, СООРУЖЕНИЙ И КОНСТРУКЦИЙ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57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15.2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marR="2882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Подраздел   15.2 Фермы  и  структурные  плиты  покрытий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R="2882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Дополнен пунктом 15.2.7  </a:t>
                      </a:r>
                      <a:endParaRPr lang="ru-RU" sz="900" b="1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«15.2.7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Фермы с нисходящим опорным раскосом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следует применять в зданиях и сооружениях класса КС-3 (по ГОСТ 27751) с пролётами не более 30м и высотой до низа конструкций до 18м. В зданиях с фермами с нисходящим опорным раскосом классов КС-3 и КС-2 (по ГОСТ 27751) крановое оборудование должно быть с режимом работы 1К–6К (по классификации СП 20.13330), а его грузоподъемность не должна превышать 50т, подвесного оборудования  –  не более 5т.».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  <a:tr h="72008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15.4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Подраздел  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15.4 Связи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Внесены уточнения</a:t>
                      </a:r>
                      <a:endParaRPr lang="ru-RU" sz="900" b="1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Требования по установке  связей  в производственных зданиях, имеющих: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ru-RU" sz="900" dirty="0">
                          <a:effectLst/>
                        </a:rPr>
                        <a:t> 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прогонное или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беспрогонное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решения;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- фермы с восходящим или нисходящим опорным раскосом;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- жесткий диск покрытия или его отсутствие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  <a:tr h="100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Дополнен пунктом 15.4.15  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15.4.15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Тяжи в качестве элементов связей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должны использоваться в несущих конструкциях для зданий и сооружений только классов КС-2 и КС-1 (по ГОСТ 27751), групп конструкций 2, 3, 4 по Приложению В. Для создания в тяжах предварительного натяжения следует предусматривать специальные устройства с  обеспечением доступа к ним и возможности подтяжки  при эксплуатации.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29572"/>
              </p:ext>
            </p:extLst>
          </p:nvPr>
        </p:nvGraphicFramePr>
        <p:xfrm>
          <a:off x="188640" y="3491880"/>
          <a:ext cx="6497235" cy="47944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88415"/>
                <a:gridCol w="2111552"/>
                <a:gridCol w="3397268"/>
              </a:tblGrid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Пункт 15.9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2159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Подраздел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15.9 Фланцевые соединения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Изложен  в новой </a:t>
                      </a:r>
                      <a:r>
                        <a:rPr lang="ru-RU" sz="900" i="1" dirty="0" smtClean="0">
                          <a:solidFill>
                            <a:srgbClr val="C00000"/>
                          </a:solidFill>
                          <a:effectLst/>
                        </a:rPr>
                        <a:t>редакции  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Сформулировано определение фланцевых соединений</a:t>
                      </a: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: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15.9.1  К фланцевому соединению (ФС) стальных строительных конструкций следует относить соединение, в котором имеется хотя бы одна  плоская деталь прямоугольной, круглой или иной формы (фланец), соединенная с торцом одного из элементов на сварке,  с отверстиями для болтов либо для  шпилек. </a:t>
                      </a:r>
                    </a:p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Передача усилий во ФС (продольных сил, изгибающих моментов и поперечных сил) осуществляется через фланец.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3020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Пункты 15.9.3  –  15.9.6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Предложена </a:t>
                      </a:r>
                      <a:r>
                        <a:rPr lang="ru-RU" sz="900" b="1" i="1" dirty="0" smtClean="0">
                          <a:solidFill>
                            <a:srgbClr val="C00000"/>
                          </a:solidFill>
                          <a:effectLst/>
                        </a:rPr>
                        <a:t> классификация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фланцевых соединений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</a:t>
                      </a:r>
                      <a:r>
                        <a:rPr lang="ru-RU" sz="900" dirty="0">
                          <a:effectLst/>
                        </a:rPr>
                        <a:t>  –  по условиям работы: 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а) ФС конструкций группы 1, 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б) ФС конструкций группы 2 и 3,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в) ФС конструкций группы 4.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Группа конструкций определяется по приложению В.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II – </a:t>
                      </a:r>
                      <a:r>
                        <a:rPr lang="en-US" sz="900" dirty="0" err="1">
                          <a:effectLst/>
                        </a:rPr>
                        <a:t>по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действующим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напряжениям</a:t>
                      </a:r>
                      <a:r>
                        <a:rPr lang="en-US" sz="900" dirty="0">
                          <a:effectLst/>
                        </a:rPr>
                        <a:t> в </a:t>
                      </a:r>
                      <a:r>
                        <a:rPr lang="en-US" sz="900" dirty="0" err="1">
                          <a:effectLst/>
                        </a:rPr>
                        <a:t>околофланцевой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зоне</a:t>
                      </a:r>
                      <a:r>
                        <a:rPr lang="ru-RU" sz="900" dirty="0">
                          <a:effectLst/>
                        </a:rPr>
                        <a:t> (</a:t>
                      </a:r>
                      <a:r>
                        <a:rPr lang="ru-RU" sz="900" dirty="0">
                          <a:solidFill>
                            <a:srgbClr val="FFC000"/>
                          </a:solidFill>
                          <a:effectLst/>
                        </a:rPr>
                        <a:t>приведен рисунок 21а</a:t>
                      </a:r>
                      <a:r>
                        <a:rPr lang="ru-RU" sz="900" dirty="0">
                          <a:effectLst/>
                        </a:rPr>
                        <a:t>): 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а) с однозначной эпюрой сжимающих нормальных напряжений (сжатое ФС);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б) с однозначной эпюрой растягивающих нормальных напряжений (растянутое ФС);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в) с двузначной эпюрой нормальных напряжений (сжато-изогнутое или изгибаемо-растянутое ФС).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III – </a:t>
                      </a:r>
                      <a:r>
                        <a:rPr lang="en-US" sz="900" dirty="0" err="1">
                          <a:effectLst/>
                        </a:rPr>
                        <a:t>по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предварительному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натяжению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болтов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во</a:t>
                      </a:r>
                      <a:r>
                        <a:rPr lang="en-US" sz="900" dirty="0">
                          <a:effectLst/>
                        </a:rPr>
                        <a:t> ФС: </a:t>
                      </a:r>
                      <a:endParaRPr lang="ru-RU" sz="900" dirty="0">
                        <a:effectLst/>
                      </a:endParaRP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а) без предварительного натяжения болтов; 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б) с предварительным натяжением болтов.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IV</a:t>
                      </a:r>
                      <a:r>
                        <a:rPr lang="ru-RU" sz="900" dirty="0">
                          <a:effectLst/>
                        </a:rPr>
                        <a:t>– по способу передачи поперечных сил  во ФС через: 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а) болты, работающие, в том числе на срез;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б) силы трения через контактирующие поверхности на сжатых участках ФС;</a:t>
                      </a:r>
                    </a:p>
                    <a:p>
                      <a:pPr marL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в) специальные </a:t>
                      </a:r>
                      <a:r>
                        <a:rPr lang="ru-RU" sz="900" dirty="0" err="1">
                          <a:effectLst/>
                        </a:rPr>
                        <a:t>противосдвиговые</a:t>
                      </a:r>
                      <a:r>
                        <a:rPr lang="ru-RU" sz="900" dirty="0">
                          <a:effectLst/>
                        </a:rPr>
                        <a:t> упоры (опорные столики, ребра и т.д.)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401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15.9.7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Приведены требования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По расчету фланцевых соединений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 наличии начальных несовершенств в виде грибовидности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и </a:t>
                      </a:r>
                      <a:r>
                        <a:rPr lang="ru-RU" sz="900" dirty="0">
                          <a:effectLst/>
                        </a:rPr>
                        <a:t>др.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2743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Пункты 15.9.8   –  15.9.13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По расчёту при проектировании фланцевых соединений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54" y="467544"/>
            <a:ext cx="5701274" cy="25202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9845" y="2843808"/>
            <a:ext cx="5816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1 – </a:t>
            </a:r>
            <a:r>
              <a:rPr lang="ru-RU" dirty="0" err="1"/>
              <a:t>околофланцевая</a:t>
            </a:r>
            <a:r>
              <a:rPr lang="ru-RU" dirty="0"/>
              <a:t> зона; </a:t>
            </a:r>
            <a:r>
              <a:rPr lang="ru-RU" dirty="0" smtClean="0"/>
              <a:t>   2 </a:t>
            </a:r>
            <a:r>
              <a:rPr lang="ru-RU" b="1" dirty="0"/>
              <a:t>–</a:t>
            </a:r>
            <a:r>
              <a:rPr lang="ru-RU" dirty="0"/>
              <a:t> болты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3168" y="3208576"/>
            <a:ext cx="59046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</a:rPr>
              <a:t>Рисунок 21а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600" b="1" dirty="0"/>
              <a:t>– Классификация </a:t>
            </a:r>
            <a:r>
              <a:rPr lang="ru-RU" sz="1600" b="1" dirty="0" smtClean="0"/>
              <a:t>фланцевых соединений (ФС) </a:t>
            </a:r>
            <a:r>
              <a:rPr lang="ru-RU" sz="1600" b="1" dirty="0"/>
              <a:t>по действующим </a:t>
            </a:r>
            <a:r>
              <a:rPr lang="ru-RU" sz="1600" b="1" dirty="0" smtClean="0"/>
              <a:t>напряжениям  в </a:t>
            </a:r>
            <a:r>
              <a:rPr lang="ru-RU" sz="1600" b="1" dirty="0" err="1"/>
              <a:t>околофланцевой</a:t>
            </a:r>
            <a:r>
              <a:rPr lang="ru-RU" sz="1600" b="1" dirty="0"/>
              <a:t> зоне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4221"/>
              </p:ext>
            </p:extLst>
          </p:nvPr>
        </p:nvGraphicFramePr>
        <p:xfrm>
          <a:off x="583386" y="3923928"/>
          <a:ext cx="6028184" cy="35283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7058"/>
                <a:gridCol w="1959115"/>
                <a:gridCol w="3152011"/>
              </a:tblGrid>
              <a:tr h="360040"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16 ТРЕБОВАНИЯ ПО ПРОЕКТИРОВАНИЮ КОНСТРУКЦИЙ ОПОР ВОЗДУШНЫХ ЛИНИЙ ЭЛЕКТРОПЕРЕДАЧИ, ОТКРЫТЫХ РАСПРЕДЕЛИТЕЛЬНЫХ УСТРОЙСТВ И КОНТАКТНЫХ СЕТЕЙ ТРАНСПОРТА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Пункты 16.1  –  16.5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Уточнены формулировки</a:t>
                      </a:r>
                      <a:endParaRPr lang="ru-RU" sz="900" b="1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 части использования материалов,  классов болтов, фланцевых соединений в соответствии с предложенными Изменениями №2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  <a:tr h="216024">
                <a:tc gridSpan="3">
                  <a:txBody>
                    <a:bodyPr/>
                    <a:lstStyle/>
                    <a:p>
                      <a:pPr marL="0" indent="45021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17 ТРЕБОВАНИЯ ПО ПРОЕКТИРОВАНИЮ КОНСТРУКЦИЙ АНТЕННЫХ СООРУЖЕНИЙ  СВЯЗИ  ВЫСОТОЙ ДО 500 М</a:t>
                      </a:r>
                      <a:endParaRPr lang="ru-RU" sz="800" b="1" kern="1200" dirty="0">
                        <a:solidFill>
                          <a:srgbClr val="FF0000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 17.8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indent="21590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Изложен  в новой редакции</a:t>
                      </a:r>
                    </a:p>
                    <a:p>
                      <a:pPr marR="28829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«17.8 Монтажные соединения элементов конструкций (в том числе, фланцевые), передающие расчётные усилия, следует проектировать на болтах класса точности В и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классов прочности 8.8 и 10.9.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 знакопеременных усилиях</a:t>
                      </a:r>
                      <a:r>
                        <a:rPr lang="ru-RU" sz="900" dirty="0">
                          <a:effectLst/>
                        </a:rPr>
                        <a:t> следует принимать соединения на болтах классов прочности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8.8 и 10.9 с обязательным натяжением болтов</a:t>
                      </a:r>
                      <a:r>
                        <a:rPr lang="ru-RU" sz="900" dirty="0">
                          <a:effectLst/>
                        </a:rPr>
                        <a:t> на усилие </a:t>
                      </a:r>
                      <a:r>
                        <a:rPr lang="ru-RU" sz="900" dirty="0" err="1">
                          <a:effectLst/>
                        </a:rPr>
                        <a:t>Р</a:t>
                      </a:r>
                      <a:r>
                        <a:rPr lang="ru-RU" sz="900" baseline="-25000" dirty="0" err="1">
                          <a:effectLst/>
                        </a:rPr>
                        <a:t>b</a:t>
                      </a:r>
                      <a:r>
                        <a:rPr lang="ru-RU" sz="900" dirty="0">
                          <a:effectLst/>
                        </a:rPr>
                        <a:t> (по 14.3.6) или на монтажной сварке.».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  <a:tr h="216024">
                <a:tc gridSpan="3">
                  <a:txBody>
                    <a:bodyPr/>
                    <a:lstStyle/>
                    <a:p>
                      <a:pPr marL="0" indent="45021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18  ТРЕБОВАНИЯ ПО ПРОЕКТИРОВАНИЮ КОНСТРУКЦИЙ ЗДАНИЙ И СООРУЖЕНИЙ ПРИ РЕКОНСТРУКЦИИ</a:t>
                      </a:r>
                      <a:endParaRPr lang="ru-RU" sz="900" b="1" kern="1200" dirty="0">
                        <a:solidFill>
                          <a:srgbClr val="FF0000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Пункты 18.2.2  –  18.2.4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indent="-68580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Подраздел 18.2 Расчетные характеристики стали и соединений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Внесены уточнения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По отсутствию необходимости  определения ударной вязкости  в кипящих и бессемеровских сталей.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Заменен год 1932 на 1950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Уточнено значение коэффициента надежности по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мотериалу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  <a:sym typeface="Symbol"/>
                        </a:rPr>
                        <a:t></a:t>
                      </a:r>
                      <a:r>
                        <a:rPr lang="en-US" sz="900" baseline="-25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m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в зависимости от времени изготовления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конструкци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sym typeface="Symbol"/>
                        </a:rPr>
                        <a:t></a:t>
                      </a:r>
                      <a:r>
                        <a:rPr lang="en-US" sz="900" baseline="-25000" dirty="0">
                          <a:effectLst/>
                        </a:rPr>
                        <a:t>m</a:t>
                      </a:r>
                      <a:r>
                        <a:rPr lang="ru-RU" sz="900" dirty="0">
                          <a:effectLst/>
                        </a:rPr>
                        <a:t> = 1,15 –  для  проката, изготовленного до 1982 г.;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sym typeface="Symbol"/>
                        </a:rPr>
                        <a:t></a:t>
                      </a:r>
                      <a:r>
                        <a:rPr lang="en-US" sz="900" baseline="-25000" dirty="0">
                          <a:effectLst/>
                        </a:rPr>
                        <a:t>m</a:t>
                      </a:r>
                      <a:r>
                        <a:rPr lang="ru-RU" sz="900" dirty="0">
                          <a:effectLst/>
                        </a:rPr>
                        <a:t> = 1,1 – для проката, изготовленного после 1982 г.;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sym typeface="Symbol"/>
                        </a:rPr>
                        <a:t></a:t>
                      </a:r>
                      <a:r>
                        <a:rPr lang="en-US" sz="900" baseline="-25000" dirty="0">
                          <a:effectLst/>
                        </a:rPr>
                        <a:t>m</a:t>
                      </a:r>
                      <a:r>
                        <a:rPr lang="ru-RU" sz="900" dirty="0">
                          <a:effectLst/>
                        </a:rPr>
                        <a:t> = 1,05 – для проката, изготовленного после 1988г.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82130"/>
              </p:ext>
            </p:extLst>
          </p:nvPr>
        </p:nvGraphicFramePr>
        <p:xfrm>
          <a:off x="590250" y="7452320"/>
          <a:ext cx="6048671" cy="1080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0174"/>
                <a:gridCol w="1965773"/>
                <a:gridCol w="3162724"/>
              </a:tblGrid>
              <a:tr h="21602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ПРИЛОЖЕНИЕ В МАТЕРИАЛЫ ДЛЯ СТАЛЬНЫХ КОНСТРУКЦИЙ  И ИХ РАСЧЕТНЫЕ СОПРОТИВЛЕНИЯ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454" marR="664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Группы  стальных конструкций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marR="222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Группа 4</a:t>
                      </a:r>
                    </a:p>
                    <a:p>
                      <a:pPr marR="222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Дополнена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 «); сооружения класса КС-1 (ГОСТ 27751) –   теплицы; парники; здания,  в которых не предусматривается постоянное пребывание людей (мобильные сборно-разборные и контейнерного типа, временные склады и сооружения с ограниченным сроком службы, шпунтовые ограждения котлованов, временные опоры и т.п.),».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126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4" name="Rectangle 7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568" name="Rectangle 13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7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83125"/>
              </p:ext>
            </p:extLst>
          </p:nvPr>
        </p:nvGraphicFramePr>
        <p:xfrm>
          <a:off x="404664" y="467544"/>
          <a:ext cx="6172200" cy="360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8967"/>
                <a:gridCol w="2005919"/>
                <a:gridCol w="3227314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</a:t>
                      </a:r>
                      <a:r>
                        <a:rPr lang="ru-RU" sz="900" dirty="0" smtClean="0">
                          <a:effectLst/>
                        </a:rPr>
                        <a:t>В.1 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Таблица В.3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marR="22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 smtClean="0">
                          <a:solidFill>
                            <a:srgbClr val="C00000"/>
                          </a:solidFill>
                          <a:effectLst/>
                        </a:rPr>
                        <a:t>Изложены </a:t>
                      </a: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в новой редакции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 </a:t>
                      </a:r>
                    </a:p>
                    <a:p>
                      <a:pPr indent="482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1178" y="986408"/>
            <a:ext cx="597666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Т а б л и ц а В.1 – </a:t>
            </a:r>
            <a:r>
              <a:rPr lang="ru-RU" sz="900" b="1" dirty="0"/>
              <a:t>Нормируемые показатели ударной вязкости проката и труб</a:t>
            </a:r>
            <a:r>
              <a:rPr lang="ru-RU" sz="900" baseline="30000" dirty="0"/>
              <a:t>1)</a:t>
            </a:r>
            <a:endParaRPr lang="ru-RU" sz="9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526748"/>
              </p:ext>
            </p:extLst>
          </p:nvPr>
        </p:nvGraphicFramePr>
        <p:xfrm>
          <a:off x="434607" y="1259632"/>
          <a:ext cx="6172201" cy="4381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7056"/>
                <a:gridCol w="759791"/>
                <a:gridCol w="412070"/>
                <a:gridCol w="417974"/>
                <a:gridCol w="501215"/>
                <a:gridCol w="501215"/>
                <a:gridCol w="502986"/>
                <a:gridCol w="502986"/>
                <a:gridCol w="585636"/>
                <a:gridCol w="585636"/>
                <a:gridCol w="585636"/>
              </a:tblGrid>
              <a:tr h="157297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Расчётная температура, </a:t>
                      </a:r>
                      <a:r>
                        <a:rPr lang="ru-RU" sz="800" baseline="30000" dirty="0">
                          <a:solidFill>
                            <a:schemeClr val="tx1"/>
                          </a:solidFill>
                          <a:effectLst/>
                        </a:rPr>
                        <a:t>о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конструкций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Нормативное сопротивление стали, Н/мм</a:t>
                      </a:r>
                      <a:r>
                        <a:rPr lang="ru-RU" sz="9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</a:rPr>
                        <a:t>R</a:t>
                      </a:r>
                      <a:r>
                        <a:rPr lang="en-US" sz="900" baseline="-25000">
                          <a:effectLst/>
                        </a:rPr>
                        <a:t>yn</a:t>
                      </a:r>
                      <a:r>
                        <a:rPr lang="en-US" sz="900">
                          <a:effectLst/>
                        </a:rPr>
                        <a:t>&lt;  290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</a:rPr>
                        <a:t>290 </a:t>
                      </a:r>
                      <a:r>
                        <a:rPr lang="en-US" sz="900">
                          <a:effectLst/>
                          <a:sym typeface="Symbol"/>
                        </a:rPr>
                        <a:t></a:t>
                      </a:r>
                      <a:r>
                        <a:rPr lang="en-US" sz="900">
                          <a:effectLst/>
                        </a:rPr>
                        <a:t>R</a:t>
                      </a:r>
                      <a:r>
                        <a:rPr lang="en-US" sz="900" baseline="-25000">
                          <a:effectLst/>
                        </a:rPr>
                        <a:t>yn</a:t>
                      </a:r>
                      <a:r>
                        <a:rPr lang="en-US" sz="900">
                          <a:effectLst/>
                        </a:rPr>
                        <a:t>&lt; 390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</a:rPr>
                        <a:t>390 </a:t>
                      </a:r>
                      <a:r>
                        <a:rPr lang="en-US" sz="900">
                          <a:effectLst/>
                          <a:sym typeface="Symbol"/>
                        </a:rPr>
                        <a:t></a:t>
                      </a:r>
                      <a:r>
                        <a:rPr lang="en-US" sz="900">
                          <a:effectLst/>
                        </a:rPr>
                        <a:t>R</a:t>
                      </a:r>
                      <a:r>
                        <a:rPr lang="en-US" sz="900" baseline="-25000">
                          <a:effectLst/>
                        </a:rPr>
                        <a:t>yn</a:t>
                      </a:r>
                      <a:r>
                        <a:rPr lang="en-US" sz="900">
                          <a:effectLst/>
                          <a:highlight>
                            <a:srgbClr val="00FFFF"/>
                          </a:highlight>
                        </a:rPr>
                        <a:t>&lt; 4</a:t>
                      </a:r>
                      <a:r>
                        <a:rPr lang="ru-RU" sz="900">
                          <a:effectLst/>
                          <a:highlight>
                            <a:srgbClr val="00FFFF"/>
                          </a:highlight>
                        </a:rPr>
                        <a:t>4</a:t>
                      </a:r>
                      <a:r>
                        <a:rPr lang="en-US" sz="900">
                          <a:effectLst/>
                          <a:highlight>
                            <a:srgbClr val="00FFFF"/>
                          </a:highlight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44</a:t>
                      </a:r>
                      <a:r>
                        <a:rPr lang="en-US" sz="900">
                          <a:effectLst/>
                        </a:rPr>
                        <a:t>0 </a:t>
                      </a:r>
                      <a:r>
                        <a:rPr lang="en-US" sz="900">
                          <a:effectLst/>
                          <a:sym typeface="Symbol"/>
                        </a:rPr>
                        <a:t></a:t>
                      </a:r>
                      <a:r>
                        <a:rPr lang="en-US" sz="900">
                          <a:effectLst/>
                        </a:rPr>
                        <a:t>R</a:t>
                      </a:r>
                      <a:r>
                        <a:rPr lang="en-US" sz="900" baseline="-25000">
                          <a:effectLst/>
                        </a:rPr>
                        <a:t>yn</a:t>
                      </a:r>
                      <a:r>
                        <a:rPr lang="en-US" sz="900">
                          <a:effectLst/>
                        </a:rPr>
                        <a:t>&lt; </a:t>
                      </a:r>
                      <a:r>
                        <a:rPr lang="ru-RU" sz="900">
                          <a:effectLst/>
                        </a:rPr>
                        <a:t>5</a:t>
                      </a:r>
                      <a:r>
                        <a:rPr lang="en-US" sz="900">
                          <a:effectLst/>
                        </a:rPr>
                        <a:t>40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</a:rPr>
                        <a:t>R</a:t>
                      </a:r>
                      <a:r>
                        <a:rPr lang="en-US" sz="900" baseline="-25000">
                          <a:effectLst/>
                        </a:rPr>
                        <a:t>yn</a:t>
                      </a:r>
                      <a:r>
                        <a:rPr lang="en-US" sz="900">
                          <a:effectLst/>
                          <a:sym typeface="Symbol"/>
                        </a:rPr>
                        <a:t></a:t>
                      </a:r>
                      <a:r>
                        <a:rPr lang="ru-RU" sz="900">
                          <a:effectLst/>
                        </a:rPr>
                        <a:t> 540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Показатели ударной вязкости  </a:t>
                      </a:r>
                      <a:r>
                        <a:rPr lang="en-US" sz="900">
                          <a:effectLst/>
                        </a:rPr>
                        <a:t>KCV</a:t>
                      </a:r>
                      <a:r>
                        <a:rPr lang="ru-RU" sz="900">
                          <a:effectLst/>
                        </a:rPr>
                        <a:t>, Дж/см</a:t>
                      </a:r>
                      <a:r>
                        <a:rPr lang="ru-RU" sz="900" baseline="30000">
                          <a:effectLst/>
                        </a:rPr>
                        <a:t>2      </a:t>
                      </a:r>
                      <a:r>
                        <a:rPr lang="ru-RU" sz="1100" baseline="30000">
                          <a:effectLst/>
                          <a:highlight>
                            <a:srgbClr val="00FFFF"/>
                          </a:highlight>
                        </a:rPr>
                        <a:t>5)  6)</a:t>
                      </a:r>
                      <a:endParaRPr lang="ru-RU" sz="1100" b="1" i="1">
                        <a:solidFill>
                          <a:srgbClr val="243F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390" marR="6839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при температуре испытаний на ударный изгиб, </a:t>
                      </a:r>
                      <a:r>
                        <a:rPr lang="ru-RU" sz="900" baseline="30000">
                          <a:effectLst/>
                        </a:rPr>
                        <a:t>о</a:t>
                      </a:r>
                      <a:r>
                        <a:rPr lang="en-US" sz="900">
                          <a:effectLst/>
                        </a:rPr>
                        <a:t>C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20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4</a:t>
                      </a:r>
                      <a:r>
                        <a:rPr lang="en-US" sz="9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</a:t>
                      </a:r>
                      <a:r>
                        <a:rPr lang="en-US" sz="900">
                          <a:effectLst/>
                        </a:rPr>
                        <a:t>40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6</a:t>
                      </a:r>
                      <a:r>
                        <a:rPr lang="en-US" sz="9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4</a:t>
                      </a:r>
                      <a:r>
                        <a:rPr lang="en-US" sz="9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– 60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– 60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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–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1, 2, 3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–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34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34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+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34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+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  <a:highlight>
                            <a:srgbClr val="00FFFF"/>
                          </a:highlight>
                        </a:rPr>
                        <a:t>66/34</a:t>
                      </a:r>
                      <a:r>
                        <a:rPr lang="ru-RU" sz="1100" baseline="30000" dirty="0">
                          <a:effectLst/>
                          <a:highlight>
                            <a:srgbClr val="00FFFF"/>
                          </a:highlight>
                        </a:rPr>
                        <a:t>4)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40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66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r>
                        <a:rPr lang="ru-RU" sz="1100" baseline="30000">
                          <a:effectLst/>
                          <a:highlight>
                            <a:srgbClr val="00FFFF"/>
                          </a:highlight>
                        </a:rPr>
                        <a:t>2)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r>
                        <a:rPr lang="ru-RU" sz="1100" baseline="30000">
                          <a:effectLst/>
                          <a:highlight>
                            <a:srgbClr val="00FFFF"/>
                          </a:highlight>
                        </a:rPr>
                        <a:t>3)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+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+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+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45 &gt; 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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66/34</a:t>
                      </a:r>
                      <a:r>
                        <a:rPr lang="ru-RU" sz="1100" baseline="30000">
                          <a:effectLst/>
                        </a:rPr>
                        <a:t>4)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66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2, 3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66/34</a:t>
                      </a:r>
                      <a:r>
                        <a:rPr lang="ru-RU" sz="1100" baseline="30000">
                          <a:effectLst/>
                        </a:rPr>
                        <a:t>4)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66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r>
                        <a:rPr lang="ru-RU" sz="1100" baseline="30000">
                          <a:effectLst/>
                        </a:rPr>
                        <a:t>3)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  ≤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–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1, 2, 3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66/34</a:t>
                      </a:r>
                      <a:r>
                        <a:rPr lang="ru-RU" sz="1100" baseline="30000">
                          <a:effectLst/>
                        </a:rPr>
                        <a:t>4)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66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4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+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–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26193">
                <a:tc gridSpan="1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Знак « – » означает, что  применение стали с такими  гарантиями не допускается;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знак « + » – допускается использовать фактические результаты механических свойств в поставленной партии проката при нормативных значениях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KCV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– 20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,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KCV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– 40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,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KCV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– 60 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≥ 34 Дж/см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и для  сталей с  </a:t>
                      </a:r>
                      <a:r>
                        <a:rPr lang="en-US" sz="9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</a:t>
                      </a:r>
                      <a:r>
                        <a:rPr lang="en-US" sz="900" baseline="-250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yn</a:t>
                      </a:r>
                      <a:r>
                        <a:rPr lang="ru-RU" sz="900" baseline="-25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  <a:sym typeface="Symbol"/>
                        </a:rPr>
                        <a:t>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440 Н/мм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KCV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– 40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,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KCV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 – 60  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≥ 66/34 Дж/см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.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______________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r>
                        <a:rPr lang="ru-RU" sz="1100" baseline="30000" dirty="0">
                          <a:solidFill>
                            <a:schemeClr val="tx1"/>
                          </a:solidFill>
                          <a:effectLst/>
                        </a:rPr>
                        <a:t>1)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Нормы устанавливаются на основании испытаний на ударный изгиб образцов с острым V-образным надрезом проката с толщиной не менее 5 мм и труб с толщиной стенки не менее 5 мм. В случае толщины элемента  менее 5 мм, проведение испытаний не требуется.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solidFill>
                            <a:schemeClr val="tx1"/>
                          </a:solidFill>
                          <a:effectLst/>
                        </a:rPr>
                        <a:t>           2)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Применяются  стали С235  без гарантий по ударной вязкости.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solidFill>
                            <a:schemeClr val="tx1"/>
                          </a:solidFill>
                          <a:effectLst/>
                        </a:rPr>
                        <a:t>           3)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Для  сооружений с ограниченным сроком службы и пребыванием в них людей.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solidFill>
                            <a:schemeClr val="tx1"/>
                          </a:solidFill>
                          <a:effectLst/>
                        </a:rPr>
                        <a:t>          4)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Числитель – нормативные значения для листовой стали и труб; знаменатель –  для фасонного проката.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solidFill>
                            <a:schemeClr val="tx1"/>
                          </a:solidFill>
                          <a:effectLst/>
                        </a:rPr>
                        <a:t>         5)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В листовом прокате испытываются поперечные образцы, в широкополосном универсальном, фасонном, сортовом прокате, в трубах и профилях – продольные.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solidFill>
                            <a:schemeClr val="tx1"/>
                          </a:solidFill>
                          <a:effectLst/>
                        </a:rPr>
                        <a:t>         6)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В электросварных трубах нормы распространяются на ударную вязкость основного металла, металла сварного шва и границы сплавления.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90" marR="6839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432" name="Таблица 184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84340"/>
              </p:ext>
            </p:extLst>
          </p:nvPr>
        </p:nvGraphicFramePr>
        <p:xfrm>
          <a:off x="394990" y="6156176"/>
          <a:ext cx="6172200" cy="3396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8967"/>
                <a:gridCol w="2005919"/>
                <a:gridCol w="3227314"/>
              </a:tblGrid>
              <a:tr h="339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В.2.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 marR="22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Заменены значения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Первая графа (два раза): «490» на «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540</a:t>
                      </a:r>
                      <a:r>
                        <a:rPr lang="ru-RU" sz="900" dirty="0">
                          <a:effectLst/>
                        </a:rPr>
                        <a:t>».</a:t>
                      </a:r>
                    </a:p>
                    <a:p>
                      <a:pPr marR="222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Пятая графа: «0,53» на «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0,60</a:t>
                      </a:r>
                      <a:r>
                        <a:rPr lang="ru-RU" sz="900" dirty="0">
                          <a:effectLst/>
                        </a:rPr>
                        <a:t>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0648" y="454968"/>
            <a:ext cx="6356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Т а б л и ц а  В.3 –</a:t>
            </a:r>
            <a:r>
              <a:rPr lang="ru-RU" sz="900" b="1" dirty="0"/>
              <a:t>Нормативные и расчетные сопротивления при растяжении, сжатии и </a:t>
            </a:r>
            <a:r>
              <a:rPr lang="ru-RU" sz="900" b="1" dirty="0" smtClean="0"/>
              <a:t>изгибе листового, широкополосного  </a:t>
            </a:r>
            <a:r>
              <a:rPr lang="ru-RU" sz="900" b="1" dirty="0"/>
              <a:t>универсального, сортового проката и труб</a:t>
            </a:r>
            <a:r>
              <a:rPr lang="ru-RU" sz="900" b="1" baseline="30000" dirty="0"/>
              <a:t>1)</a:t>
            </a:r>
            <a:endParaRPr lang="ru-RU" sz="9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41177"/>
              </p:ext>
            </p:extLst>
          </p:nvPr>
        </p:nvGraphicFramePr>
        <p:xfrm>
          <a:off x="476672" y="899592"/>
          <a:ext cx="5904656" cy="4212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275"/>
                <a:gridCol w="1155880"/>
                <a:gridCol w="908275"/>
                <a:gridCol w="1073732"/>
                <a:gridCol w="1073732"/>
                <a:gridCol w="784762"/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Сталь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Толщина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проката,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мм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Нормативное сопротивление</a:t>
                      </a:r>
                      <a:r>
                        <a:rPr lang="ru-RU" sz="700" baseline="30000" dirty="0">
                          <a:effectLst/>
                        </a:rPr>
                        <a:t>*</a:t>
                      </a:r>
                      <a:endParaRPr lang="ru-RU" sz="7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проката и труб, Н/мм</a:t>
                      </a:r>
                      <a:r>
                        <a:rPr lang="ru-RU" sz="700" baseline="30000" dirty="0">
                          <a:effectLst/>
                        </a:rPr>
                        <a:t>2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Расчетное сопротивление</a:t>
                      </a:r>
                      <a:r>
                        <a:rPr lang="ru-RU" sz="700" baseline="30000" dirty="0">
                          <a:effectLst/>
                        </a:rPr>
                        <a:t>**</a:t>
                      </a:r>
                      <a:endParaRPr lang="ru-RU" sz="7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проката и труб, Н/мм</a:t>
                      </a:r>
                      <a:r>
                        <a:rPr lang="ru-RU" sz="700" baseline="30000" dirty="0">
                          <a:effectLst/>
                        </a:rPr>
                        <a:t>2</a:t>
                      </a:r>
                      <a:endParaRPr lang="ru-RU" sz="7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</a:t>
                      </a:r>
                      <a:r>
                        <a:rPr lang="en-US" sz="700" baseline="-25000">
                          <a:effectLst/>
                        </a:rPr>
                        <a:t>yn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</a:t>
                      </a:r>
                      <a:r>
                        <a:rPr lang="en-US" sz="700" baseline="-25000">
                          <a:effectLst/>
                        </a:rPr>
                        <a:t>un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effectLst/>
                        </a:rPr>
                        <a:t>R</a:t>
                      </a:r>
                      <a:r>
                        <a:rPr lang="en-US" sz="700" baseline="-25000" dirty="0" err="1">
                          <a:effectLst/>
                        </a:rPr>
                        <a:t>y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effectLst/>
                        </a:rPr>
                        <a:t>R</a:t>
                      </a:r>
                      <a:r>
                        <a:rPr lang="en-US" sz="700" baseline="-25000" dirty="0" err="1">
                          <a:effectLst/>
                        </a:rPr>
                        <a:t>u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</a:t>
                      </a:r>
                      <a:r>
                        <a:rPr lang="ru-RU" sz="700" dirty="0">
                          <a:effectLst/>
                        </a:rPr>
                        <a:t>235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От 2,0 до 4,0 </a:t>
                      </a:r>
                      <a:r>
                        <a:rPr lang="ru-RU" sz="700" dirty="0" err="1">
                          <a:effectLst/>
                        </a:rPr>
                        <a:t>включ</a:t>
                      </a:r>
                      <a:r>
                        <a:rPr lang="ru-RU" sz="7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235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360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230 / 225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350 / 345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С245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2,0 до 20 включ.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370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240 / 235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360 / 350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С255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2,0 до 3,9 включ.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 4,0   »  10 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Св. 10  до 20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   20 до 40    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235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380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380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370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250 / 245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240 / 235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240 / 235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230 / 225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370 / 360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370 / 360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360 / 350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360 / 350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С345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2,0 до 10 включ.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340 / 330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480 / 470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</a:t>
                      </a:r>
                      <a:r>
                        <a:rPr lang="ru-RU" sz="700">
                          <a:effectLst/>
                        </a:rPr>
                        <a:t>345К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4,0 до 10 включ.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470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340 / 330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С355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8,0 до 16 включ.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 16   »  40 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40   »  60  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 60   »  80 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80   » 100 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100  » 160   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335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325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315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295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470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350 / 340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340 / 330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330 / 320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320 / 310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310 / 300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285 / 280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С355-1;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С355-К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8,0 до 16 включ.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 16   »  40    »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40   »  50     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335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350 / 340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340 / 330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330 / 320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460 / 450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С355П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8,0 до 16 включ.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»   16   »  40    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350 / 340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340 / 330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460 / 450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С390;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С390-1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8,0 до 50 включ.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520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380 / 370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505 / 495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С440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От 8,0 до 50 </a:t>
                      </a:r>
                      <a:r>
                        <a:rPr lang="ru-RU" sz="700" dirty="0" err="1">
                          <a:effectLst/>
                        </a:rPr>
                        <a:t>включ</a:t>
                      </a:r>
                      <a:r>
                        <a:rPr lang="ru-RU" sz="7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440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540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430 / 420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525 / 515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С550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От 8,0 до 50 </a:t>
                      </a:r>
                      <a:r>
                        <a:rPr lang="ru-RU" sz="700" dirty="0" err="1">
                          <a:effectLst/>
                        </a:rPr>
                        <a:t>включ</a:t>
                      </a:r>
                      <a:r>
                        <a:rPr lang="ru-RU" sz="7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540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640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525 / 515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625 / 610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С590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От 8,0 до 50 </a:t>
                      </a:r>
                      <a:r>
                        <a:rPr lang="ru-RU" sz="700" dirty="0" err="1">
                          <a:effectLst/>
                        </a:rPr>
                        <a:t>включ</a:t>
                      </a:r>
                      <a:r>
                        <a:rPr lang="ru-RU" sz="7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685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575 / 560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670 / 650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С690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 8,0 до 50 включ.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690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785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–</a:t>
                      </a:r>
                      <a:r>
                        <a:rPr lang="ru-RU" sz="700">
                          <a:effectLst/>
                        </a:rPr>
                        <a:t> / 650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–</a:t>
                      </a:r>
                      <a:r>
                        <a:rPr lang="ru-RU" sz="700" dirty="0">
                          <a:effectLst/>
                        </a:rPr>
                        <a:t> / 745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83">
                <a:tc gridSpan="6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* За нормативное сопротивление приняты гарантированные значения предела текучести и временного сопротивления, приводимые в НД. В тех случаях, когда эти значения в НД приведены только в одной системе единиц – кгс/мм</a:t>
                      </a:r>
                      <a:r>
                        <a:rPr lang="ru-RU" sz="600" baseline="30000" dirty="0">
                          <a:effectLst/>
                        </a:rPr>
                        <a:t>2</a:t>
                      </a:r>
                      <a:r>
                        <a:rPr lang="ru-RU" sz="600" dirty="0">
                          <a:effectLst/>
                        </a:rPr>
                        <a:t>, нормативные сопротивления, Н/мм</a:t>
                      </a:r>
                      <a:r>
                        <a:rPr lang="ru-RU" sz="600" baseline="30000" dirty="0">
                          <a:effectLst/>
                        </a:rPr>
                        <a:t>2</a:t>
                      </a:r>
                      <a:r>
                        <a:rPr lang="ru-RU" sz="600" dirty="0">
                          <a:effectLst/>
                        </a:rPr>
                        <a:t>,следует вычислять умножением соответствующих значений на 9,81 с округлением до 5 Н/мм</a:t>
                      </a:r>
                      <a:r>
                        <a:rPr lang="ru-RU" sz="600" baseline="30000" dirty="0">
                          <a:effectLst/>
                        </a:rPr>
                        <a:t>2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** Значения расчётных сопротивлений получены делением нормативных сопротивлений на коэффициенты надёжности по материалу,  определённые в соответствии с таблицей 3, с округлением до 5 Н/мм</a:t>
                      </a:r>
                      <a:r>
                        <a:rPr lang="ru-RU" sz="600" baseline="30000" dirty="0">
                          <a:effectLst/>
                        </a:rPr>
                        <a:t>2</a:t>
                      </a:r>
                      <a:r>
                        <a:rPr lang="ru-RU" sz="600" dirty="0">
                          <a:effectLst/>
                        </a:rPr>
                        <a:t>. В числителе приведены значения расчётных сопротивлений проката  по нормативной документации, в которой используется статистическая процедура контроля свойств  проката  (</a:t>
                      </a:r>
                      <a:r>
                        <a:rPr lang="ru-RU" sz="600" dirty="0">
                          <a:effectLst/>
                          <a:sym typeface="Symbol"/>
                        </a:rPr>
                        <a:t></a:t>
                      </a:r>
                      <a:r>
                        <a:rPr lang="en-US" sz="600" baseline="-25000" dirty="0">
                          <a:effectLst/>
                        </a:rPr>
                        <a:t>m</a:t>
                      </a:r>
                      <a:r>
                        <a:rPr lang="ru-RU" sz="600" dirty="0">
                          <a:effectLst/>
                        </a:rPr>
                        <a:t> = 1,025); в знаменателе – расчётное сопротивление остального проката  при </a:t>
                      </a:r>
                      <a:r>
                        <a:rPr lang="en-US" sz="600" dirty="0">
                          <a:effectLst/>
                          <a:sym typeface="Symbol"/>
                        </a:rPr>
                        <a:t></a:t>
                      </a:r>
                      <a:r>
                        <a:rPr lang="en-US" sz="600" baseline="-25000" dirty="0">
                          <a:effectLst/>
                        </a:rPr>
                        <a:t>m</a:t>
                      </a:r>
                      <a:r>
                        <a:rPr lang="ru-RU" sz="600" dirty="0">
                          <a:effectLst/>
                        </a:rPr>
                        <a:t> = 1,050.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089" marR="48089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393962"/>
              </p:ext>
            </p:extLst>
          </p:nvPr>
        </p:nvGraphicFramePr>
        <p:xfrm>
          <a:off x="481653" y="5220072"/>
          <a:ext cx="5914374" cy="4320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9744"/>
                <a:gridCol w="1922128"/>
                <a:gridCol w="3092502"/>
              </a:tblGrid>
              <a:tr h="432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В.3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Сноска </a:t>
                      </a:r>
                      <a:r>
                        <a:rPr lang="ru-RU" sz="900" baseline="30000" dirty="0">
                          <a:solidFill>
                            <a:srgbClr val="FF0000"/>
                          </a:solidFill>
                          <a:effectLst/>
                        </a:rPr>
                        <a:t>1)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 к наименованию таблицы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Дополнена предложением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«Трубы диаметром 114 – 530 мм, сваренные высокочастотной сваркой (ВЧС),  следует применять только после объёмной термической обработки (ОТО).».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510653"/>
              </p:ext>
            </p:extLst>
          </p:nvPr>
        </p:nvGraphicFramePr>
        <p:xfrm>
          <a:off x="481652" y="5724128"/>
          <a:ext cx="5914375" cy="3154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9744"/>
                <a:gridCol w="1922128"/>
                <a:gridCol w="3092503"/>
              </a:tblGrid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 В.5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Строки «С355» и «С355-1»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Изложены  в новой редакции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82600" algn="just">
                        <a:lnSpc>
                          <a:spcPct val="17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31304"/>
              </p:ext>
            </p:extLst>
          </p:nvPr>
        </p:nvGraphicFramePr>
        <p:xfrm>
          <a:off x="511552" y="6242993"/>
          <a:ext cx="5762625" cy="701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661"/>
                <a:gridCol w="1260058"/>
                <a:gridCol w="899498"/>
                <a:gridCol w="764922"/>
                <a:gridCol w="1169918"/>
                <a:gridCol w="944568"/>
              </a:tblGrid>
              <a:tr h="267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С355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От 8,0 до 16 </a:t>
                      </a:r>
                      <a:r>
                        <a:rPr lang="ru-RU" sz="1000" dirty="0" err="1">
                          <a:effectLst/>
                        </a:rPr>
                        <a:t>включ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»   16   »  40   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345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480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350 / 340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340 / 330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460 / 450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С355-1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 8,0 до 16 включ.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»   16   »  40   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350 / 340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340 / 330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460 / 450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460 / 450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88282"/>
              </p:ext>
            </p:extLst>
          </p:nvPr>
        </p:nvGraphicFramePr>
        <p:xfrm>
          <a:off x="548680" y="7020272"/>
          <a:ext cx="5903306" cy="2880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8061"/>
                <a:gridCol w="1918530"/>
                <a:gridCol w="3086715"/>
              </a:tblGrid>
              <a:tr h="2880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 В.9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  <a:effectLst/>
                        </a:rPr>
                        <a:t>Головка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Изложена  в новой редакции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82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54" marR="66454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868282"/>
              </p:ext>
            </p:extLst>
          </p:nvPr>
        </p:nvGraphicFramePr>
        <p:xfrm>
          <a:off x="476666" y="7596336"/>
          <a:ext cx="5904667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1152128"/>
                <a:gridCol w="1440160"/>
                <a:gridCol w="936104"/>
                <a:gridCol w="792088"/>
                <a:gridCol w="792099"/>
              </a:tblGrid>
              <a:tr h="17080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</a:rPr>
                        <a:t>Параметр диаграммы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</a:rPr>
                        <a:t>Стали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9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С245, С255,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С255Б, С255Б-1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С345, С345К,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С355, С355-1, С355П, С345Б, С345Б-1, С355Б, С355Б-1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С390, С390-1, С390Б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С440, С440Б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С550, С590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32655" y="6012161"/>
            <a:ext cx="613332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   Т </a:t>
            </a:r>
            <a:r>
              <a:rPr lang="ru-RU" sz="900" dirty="0"/>
              <a:t>а б л и ц а  В.5 – </a:t>
            </a:r>
            <a:r>
              <a:rPr lang="ru-RU" sz="900" b="1" dirty="0"/>
              <a:t>Нормативные и расчётные сопротивления при растяжении, сжатии и </a:t>
            </a:r>
            <a:r>
              <a:rPr lang="ru-RU" sz="900" b="1" dirty="0" smtClean="0"/>
              <a:t>изгибе фасонного </a:t>
            </a:r>
            <a:r>
              <a:rPr lang="ru-RU" sz="900" b="1" dirty="0"/>
              <a:t>проката</a:t>
            </a:r>
            <a:endParaRPr lang="ru-RU" sz="9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7337" y="7351712"/>
            <a:ext cx="58326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Т а б л и ц а  В.9 – </a:t>
            </a:r>
            <a:r>
              <a:rPr lang="ru-RU" sz="900" b="1" dirty="0"/>
              <a:t>Характеристики сталей для обобщенной расчетной диаграммы работы </a:t>
            </a:r>
            <a:endParaRPr lang="ru-RU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45174"/>
              </p:ext>
            </p:extLst>
          </p:nvPr>
        </p:nvGraphicFramePr>
        <p:xfrm>
          <a:off x="453088" y="550605"/>
          <a:ext cx="6172199" cy="4079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9274"/>
                <a:gridCol w="2005691"/>
                <a:gridCol w="3227234"/>
              </a:tblGrid>
              <a:tr h="16790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Приложение Г Материалы для  соединений стальных конструкций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701" marR="657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Таблица Г.3. 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Изложена  в новой редакции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82600" algn="just">
                        <a:lnSpc>
                          <a:spcPct val="17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292805" y="179512"/>
            <a:ext cx="346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9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6672" y="971600"/>
            <a:ext cx="459482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Т а б л и ц а  Г.3  – </a:t>
            </a:r>
            <a:r>
              <a:rPr lang="ru-RU" sz="900" b="1" dirty="0"/>
              <a:t>Требования к болтам при различных условиях их применения</a:t>
            </a:r>
            <a:endParaRPr lang="ru-RU" sz="9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343722"/>
              </p:ext>
            </p:extLst>
          </p:nvPr>
        </p:nvGraphicFramePr>
        <p:xfrm>
          <a:off x="620688" y="1202432"/>
          <a:ext cx="5730874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3167"/>
                <a:gridCol w="1175686"/>
                <a:gridCol w="1198796"/>
                <a:gridCol w="1198796"/>
                <a:gridCol w="1004429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Расчётная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температура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</a:t>
                      </a:r>
                      <a:r>
                        <a:rPr lang="ru-RU" sz="900" dirty="0">
                          <a:effectLst/>
                        </a:rPr>
                        <a:t>, </a:t>
                      </a:r>
                      <a:r>
                        <a:rPr lang="ru-RU" sz="900" baseline="30000" dirty="0">
                          <a:effectLst/>
                        </a:rPr>
                        <a:t>о</a:t>
                      </a:r>
                      <a:r>
                        <a:rPr lang="en-US" sz="900" dirty="0">
                          <a:effectLst/>
                        </a:rPr>
                        <a:t>C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Класс прочности болтов и требования к ним (по НД) в конструкциях,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 рассчитываемых на усталость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рассчитываемых на усталость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 работе болтов на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растяжение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или срез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срез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растяжение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или срез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срез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sym typeface="Symbol"/>
                        </a:rPr>
                        <a:t>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– 45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–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–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12.9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–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–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–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12.9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– 45 </a:t>
                      </a:r>
                      <a:r>
                        <a:rPr lang="en-US" sz="900" dirty="0">
                          <a:effectLst/>
                          <a:sym typeface="Symbol"/>
                        </a:rPr>
                        <a:t></a:t>
                      </a:r>
                      <a:r>
                        <a:rPr lang="en-US" sz="900" dirty="0">
                          <a:effectLst/>
                        </a:rPr>
                        <a:t> t </a:t>
                      </a:r>
                      <a:r>
                        <a:rPr lang="en-US" sz="900" dirty="0">
                          <a:effectLst/>
                          <a:sym typeface="Symbol"/>
                        </a:rPr>
                        <a:t>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–55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  <a:r>
                        <a:rPr lang="ru-RU" sz="900" baseline="30000">
                          <a:effectLst/>
                        </a:rPr>
                        <a:t> 1)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  <a:r>
                        <a:rPr lang="ru-RU" sz="900" baseline="30000">
                          <a:effectLst/>
                        </a:rPr>
                        <a:t>1)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&lt; – 55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  <a:r>
                        <a:rPr lang="ru-RU" sz="900" baseline="30000">
                          <a:effectLst/>
                        </a:rPr>
                        <a:t>1)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  <a:r>
                        <a:rPr lang="ru-RU" sz="900" baseline="30000">
                          <a:effectLst/>
                        </a:rPr>
                        <a:t>1)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  <a:r>
                        <a:rPr lang="ru-RU" sz="900" baseline="30000">
                          <a:effectLst/>
                        </a:rPr>
                        <a:t> 1)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  <a:r>
                        <a:rPr lang="ru-RU" sz="900" baseline="30000">
                          <a:effectLst/>
                        </a:rPr>
                        <a:t> 1)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aseline="30000" dirty="0">
                          <a:effectLst/>
                        </a:rPr>
                        <a:t>         1)    </a:t>
                      </a:r>
                      <a:r>
                        <a:rPr lang="ru-RU" sz="900" dirty="0">
                          <a:effectLst/>
                        </a:rPr>
                        <a:t>С требованием испытания на разрыв на косой шайбе.   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190512"/>
              </p:ext>
            </p:extLst>
          </p:nvPr>
        </p:nvGraphicFramePr>
        <p:xfrm>
          <a:off x="620688" y="4067943"/>
          <a:ext cx="5688631" cy="5760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5686"/>
                <a:gridCol w="1848552"/>
                <a:gridCol w="2974393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Г.5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Заменено значение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82600" algn="just">
                        <a:lnSpc>
                          <a:spcPct val="17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Пятая графа: «561» на «728» и  «–» на «854».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Таблица Г.8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C00000"/>
                          </a:solidFill>
                          <a:effectLst/>
                        </a:rPr>
                        <a:t>Исключена</a:t>
                      </a:r>
                      <a:endParaRPr lang="ru-RU" sz="900" i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82600" algn="just">
                        <a:lnSpc>
                          <a:spcPct val="17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701" marR="65701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20688" y="5076056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Благодарю за внимание!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3280</Words>
  <Application>Microsoft Office PowerPoint</Application>
  <PresentationFormat>Экран (4:3)</PresentationFormat>
  <Paragraphs>621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ОЧЕРЕДНЫЕ ИЗМЕНЕНИЯ К  СП 16.13330.2017  «СТАЛЬНЫЕ КОНСТРУКЦИИ»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Актуализация СНиП «Стальные конструкции»</dc:title>
  <dc:creator>user</dc:creator>
  <cp:lastModifiedBy>user</cp:lastModifiedBy>
  <cp:revision>65</cp:revision>
  <dcterms:modified xsi:type="dcterms:W3CDTF">2019-11-13T07:37:35Z</dcterms:modified>
</cp:coreProperties>
</file>